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74" r:id="rId11"/>
    <p:sldId id="275" r:id="rId12"/>
    <p:sldId id="276" r:id="rId13"/>
    <p:sldId id="264" r:id="rId14"/>
    <p:sldId id="277" r:id="rId15"/>
    <p:sldId id="265" r:id="rId16"/>
    <p:sldId id="266" r:id="rId17"/>
    <p:sldId id="278" r:id="rId18"/>
    <p:sldId id="270" r:id="rId19"/>
    <p:sldId id="271" r:id="rId20"/>
    <p:sldId id="272" r:id="rId21"/>
    <p:sldId id="279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B8797B-2F92-4FCB-8F6D-BC9D6916188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F8829F3-5BCC-4691-9CDD-A4979D8C06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151906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Донская общеобразовательная </a:t>
            </a:r>
            <a:r>
              <a:rPr lang="ru-RU" sz="3600" b="1" i="1" dirty="0" smtClean="0">
                <a:solidFill>
                  <a:srgbClr val="FF0000"/>
                </a:solidFill>
              </a:rPr>
              <a:t>школа </a:t>
            </a:r>
            <a:r>
              <a:rPr lang="en-US" sz="3600" b="1" i="1" dirty="0" smtClean="0">
                <a:solidFill>
                  <a:srgbClr val="FF0000"/>
                </a:solidFill>
              </a:rPr>
              <a:t>I-III </a:t>
            </a:r>
            <a:r>
              <a:rPr lang="ru-RU" sz="3600" b="1" i="1" dirty="0">
                <a:solidFill>
                  <a:srgbClr val="FF0000"/>
                </a:solidFill>
              </a:rPr>
              <a:t>ступеней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276872"/>
            <a:ext cx="7543800" cy="38884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Военно-патриотическое воспитание в школе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Заместитель директора по воспитательной работе </a:t>
            </a:r>
            <a:r>
              <a:rPr lang="ru-RU" sz="2400" b="1" dirty="0" err="1" smtClean="0">
                <a:solidFill>
                  <a:srgbClr val="FFFF00"/>
                </a:solidFill>
              </a:rPr>
              <a:t>Попсуй</a:t>
            </a:r>
            <a:r>
              <a:rPr lang="ru-RU" sz="2400" b="1" dirty="0" smtClean="0">
                <a:solidFill>
                  <a:srgbClr val="FFFF00"/>
                </a:solidFill>
              </a:rPr>
              <a:t> Л.В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1764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604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Школа\Desktop\ВПВ\DSC01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3301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Военно-шефская работа</a:t>
            </a:r>
          </a:p>
          <a:p>
            <a:r>
              <a:rPr lang="ru-RU" sz="2400" b="1" dirty="0" smtClean="0"/>
              <a:t>Организация дней посещения воинских частей в честь государственных и военных профессиональных праздников</a:t>
            </a:r>
          </a:p>
          <a:p>
            <a:r>
              <a:rPr lang="ru-RU" sz="2400" b="1" dirty="0" smtClean="0"/>
              <a:t>Приведение в порядок мемориальных комплексов, памятников, братских могил, других захоронений защитников Родины</a:t>
            </a:r>
          </a:p>
          <a:p>
            <a:r>
              <a:rPr lang="ru-RU" sz="2400" b="1" dirty="0" smtClean="0"/>
              <a:t>Организация соревнований по военно-прикладным видам спорта</a:t>
            </a:r>
          </a:p>
          <a:p>
            <a:r>
              <a:rPr lang="ru-RU" sz="2400" b="1" dirty="0" smtClean="0"/>
              <a:t>Проведение стрельб из автомата (малокалиберной винтовки) боевыми патронами</a:t>
            </a:r>
          </a:p>
          <a:p>
            <a:r>
              <a:rPr lang="ru-RU" sz="2400" b="1" dirty="0" smtClean="0"/>
              <a:t>Приглашение представителей подшефных коллективов как наблюдателей во время проведения тактических учений, организация тематических вечеров, встреч с личным составом воинских частей, семьями военнослужащих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8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65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Структура комплексного плана по военно-патриотическому воспитанию</a:t>
            </a:r>
          </a:p>
          <a:p>
            <a:r>
              <a:rPr lang="ru-RU" sz="2400" dirty="0" smtClean="0"/>
              <a:t>Организационные мероприятия (Организация учебно-полевых комплексных сборов, посещение воинских частей и др.)</a:t>
            </a:r>
          </a:p>
          <a:p>
            <a:r>
              <a:rPr lang="ru-RU" sz="2400" dirty="0" smtClean="0"/>
              <a:t>Мероприятия по оборонно-массовой работе (проведение месячников и недель оборонно-массовой работы, соревнований и т.д.)</a:t>
            </a:r>
          </a:p>
          <a:p>
            <a:r>
              <a:rPr lang="ru-RU" sz="2400" dirty="0" smtClean="0"/>
              <a:t>Мероприятия для учащихся: 1-4 классов, 5-9 классов, 10-11 классов (из годового плана воспитательной работы отдела образования и школы)</a:t>
            </a:r>
          </a:p>
          <a:p>
            <a:r>
              <a:rPr lang="ru-RU" sz="2400" dirty="0" smtClean="0"/>
              <a:t>Мероприятия с допризывной и призывной молодёжью (проведение школьного этапа спартакиады среди допризывной молодёжи, военно-патриотическая спортивно-прикладная игра «Зарница», физкультурно-патриотический фестиваль “</a:t>
            </a:r>
            <a:r>
              <a:rPr lang="ru-RU" sz="2400" dirty="0" err="1" smtClean="0"/>
              <a:t>Нащадки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козацької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слави</a:t>
            </a:r>
            <a:r>
              <a:rPr lang="ru-RU" sz="2400" dirty="0" smtClean="0"/>
              <a:t>” и др.)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26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Учебно-полевые сборы</a:t>
            </a:r>
          </a:p>
          <a:p>
            <a:r>
              <a:rPr lang="ru-RU" sz="2800" b="1" dirty="0" smtClean="0"/>
              <a:t>Общие сборы личного состава, посвящённые началу учебно-полевых занятий</a:t>
            </a:r>
          </a:p>
          <a:p>
            <a:r>
              <a:rPr lang="ru-RU" sz="2800" b="1" dirty="0" smtClean="0"/>
              <a:t>Демонстрация художественных и хроникально-документальных фильмов на военную тематику</a:t>
            </a:r>
          </a:p>
          <a:p>
            <a:r>
              <a:rPr lang="ru-RU" sz="2800" b="1" dirty="0" smtClean="0"/>
              <a:t>Проведение встреч с ветеранами и военнослужащими</a:t>
            </a:r>
          </a:p>
          <a:p>
            <a:r>
              <a:rPr lang="ru-RU" sz="2800" b="1" dirty="0" smtClean="0"/>
              <a:t>Организация и проведение викторин и дискуссий по военной тематике</a:t>
            </a:r>
          </a:p>
          <a:p>
            <a:r>
              <a:rPr lang="ru-RU" sz="2800" b="1" dirty="0" smtClean="0"/>
              <a:t>Военно-спортивная игра на местности</a:t>
            </a:r>
          </a:p>
          <a:p>
            <a:r>
              <a:rPr lang="ru-RU" sz="2800" b="1" dirty="0" smtClean="0"/>
              <a:t>Соревнования по военно-прикладным видам спорта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38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212976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7965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Исследовательская работа.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/>
              <a:t>Мониторинг: анализ  уровня воспитанности школьников, анализ удовлетворенностью учебно-воспитательного процесса школьников, анализ подведения итогов работы классных коллективов по четвертям , полугодиям.</a:t>
            </a:r>
          </a:p>
          <a:p>
            <a:r>
              <a:rPr lang="ru-RU" sz="2000" dirty="0" smtClean="0"/>
              <a:t>Подведение итогов внутри школьных соревнований и выступлений сборных команд школы; анализ здоровья учащихся, анализ заболеваемости учащихся.</a:t>
            </a:r>
          </a:p>
          <a:p>
            <a:r>
              <a:rPr lang="ru-RU" sz="2000" dirty="0" smtClean="0"/>
              <a:t> Анкетирование по выявлению уровня воспитанности, нравственных качеств, значимых для современного подростка. Анкетирование по выявлению уровня здоровья учащихся и их здорового образа жизни. Анкетирование по выявлению степени удовлетворенностью учебно-воспитательного процесса.</a:t>
            </a:r>
          </a:p>
          <a:p>
            <a:r>
              <a:rPr lang="ru-RU" sz="2000" dirty="0" smtClean="0"/>
              <a:t>Сбор материала в школьный музей, участие в городских и  районных  конкурсах  в рамках гражданско- патриотического воспитания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ОЖИДАЕМЫЕ РЕЗУЛЬТАТЫ</a:t>
            </a:r>
          </a:p>
          <a:p>
            <a:r>
              <a:rPr lang="ru-RU" sz="2400" b="1" dirty="0" smtClean="0"/>
              <a:t>1. Повышение интереса учащихся к героическому прошлому Отечества.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 Активизация творческого потенциала самодеятельных коллективов в воспитании подрастающего поколения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3. Активизация работы школьного музея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4. Сохранение и развитие чувства гордости за свою страну, осознание необходимости увековечения памяти об участии в украинских событиях истории Отечества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0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Патриотическое воспитание - это многоплановая, систематическая, целенаправленная деятельность пе­дагогического коллектива по формированию у обучающихся высокого патриотического сознания, готовности к выполнению гражданского долга, важнейших консти­туционных обязанностей по защите интересов Родины с учетом опыта и достижений прошлых поколений и тенденций развития общества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71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</a:t>
            </a:r>
            <a:r>
              <a:rPr lang="ru-RU" sz="2400" b="1" dirty="0" smtClean="0"/>
              <a:t>Сохранение и развитие чувства гордости за великие исторические события, за историческое прошлое своей Родины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6. Сохранение памяти о подвигах  воинов-защитников своего Отечества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7. Воспитание у молодого поколения чувства любви к Отечеству, уважения к государственной символик Украины, </a:t>
            </a:r>
            <a:r>
              <a:rPr lang="ru-RU" sz="2400" b="1" dirty="0" err="1" smtClean="0"/>
              <a:t>АРКрым</a:t>
            </a:r>
            <a:r>
              <a:rPr lang="ru-RU" sz="2400" b="1" dirty="0" smtClean="0"/>
              <a:t>, района, села.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8. Привитие уважения к своей малой Родине, землякам.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13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92488" cy="352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5350"/>
            <a:ext cx="4104456" cy="31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4000" dirty="0" smtClean="0"/>
              <a:t>«Всякая благородная личность глубоко осознает свое  кровное  родство,  свои кровные связи с Отечеством…  </a:t>
            </a:r>
          </a:p>
          <a:p>
            <a:r>
              <a:rPr lang="ru-RU" sz="4000" dirty="0" smtClean="0"/>
              <a:t>Любить  свою  Родину  –  значит   пламенно  желать видеть в ней осуществление идеала  человечества и по  мере  сил  своих  способствовать этому».</a:t>
            </a:r>
          </a:p>
          <a:p>
            <a:r>
              <a:rPr lang="ru-RU" sz="4000" dirty="0" smtClean="0"/>
              <a:t>                              В.  </a:t>
            </a:r>
            <a:r>
              <a:rPr lang="ru-RU" sz="4000" dirty="0" err="1" smtClean="0"/>
              <a:t>Г.Белинский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92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Патриотизм </a:t>
            </a:r>
          </a:p>
          <a:p>
            <a:r>
              <a:rPr lang="ru-RU" sz="3600" dirty="0" smtClean="0"/>
              <a:t>это любовь к Родине, преданность своему Отечеству, стремление служить его интересам и готовность, вплоть до самопожертвования, </a:t>
            </a:r>
          </a:p>
          <a:p>
            <a:r>
              <a:rPr lang="ru-RU" sz="3600" dirty="0" smtClean="0"/>
              <a:t>к его защите</a:t>
            </a:r>
          </a:p>
          <a:p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392488" cy="28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0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ктуальность</a:t>
            </a:r>
          </a:p>
          <a:p>
            <a:r>
              <a:rPr lang="ru-RU" sz="2400" b="1" dirty="0" smtClean="0"/>
              <a:t>Важнейшей составной частью воспитательного процесса в современной школе является формирование патриотизма и культуры межнациональных отношений, которые имеют огромное значение в социально-гражданском и духовном развитии личности ученика. Только на основе возвышающих чувств патриотизма и национальных святынь укрепляется любовь к Родине, появляется чувство ответственности за ее могущество, честь и независимость, сохранение материальных и духовных ценностей общества, развивается достоинство личности.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56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НОРМАТИВНЫЕ ДОКУМЕНТЫ</a:t>
            </a:r>
          </a:p>
          <a:p>
            <a:r>
              <a:rPr lang="ru-RU" sz="2400" b="1" dirty="0" smtClean="0"/>
              <a:t>Концепция допризывной подготовки и военно-патриотического воспитания молодёжи</a:t>
            </a:r>
          </a:p>
          <a:p>
            <a:r>
              <a:rPr lang="ru-RU" sz="2400" b="1" dirty="0" smtClean="0"/>
              <a:t>Учебная программа «Защита Отечества» 10-11 класс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Постановление Совета Министров Автономной Республики Крым от 26.08.2011 г. № 402 «Об основных мероприятий по допризывной подготовке юношей на 2011/2012 учебный год»</a:t>
            </a:r>
          </a:p>
          <a:p>
            <a:r>
              <a:rPr lang="ru-RU" sz="2400" b="1" dirty="0" smtClean="0"/>
              <a:t>Программа мероприятий по допризывной подготовке юношей  военно-патриотическому воспитанию молодёжи Симферопольского района на 2013/2014 учебный год.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36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Концепция приоритетных направлений воспитательной работы в учебных заведениях Автономной Республики Крым, одобрена решением Учёного Совета КРИППО от 22.09.2010 г. № 5</a:t>
            </a:r>
          </a:p>
          <a:p>
            <a:r>
              <a:rPr lang="ru-RU" sz="2400" b="1" dirty="0" smtClean="0"/>
              <a:t>Концепция приоритетных направлений воспитательной работы Симферопольского района, одобрена на заседании творческой группы заместителей директоров по воспитательной работе </a:t>
            </a:r>
          </a:p>
          <a:p>
            <a:r>
              <a:rPr lang="ru-RU" sz="2400" b="1" dirty="0" smtClean="0"/>
              <a:t>План воспитательной работы отдела образования Симферопольской </a:t>
            </a:r>
            <a:r>
              <a:rPr lang="ru-RU" sz="2400" b="1" dirty="0" err="1" smtClean="0"/>
              <a:t>райгосадминистрации</a:t>
            </a:r>
            <a:r>
              <a:rPr lang="ru-RU" sz="2400" b="1" dirty="0" smtClean="0"/>
              <a:t> на 2013/2014 учебный год  </a:t>
            </a:r>
          </a:p>
          <a:p>
            <a:r>
              <a:rPr lang="ru-RU" sz="2400" b="1" dirty="0" smtClean="0"/>
              <a:t>Инструктивно-методическое письмо по особенностям преподавания предмета «Защита Отечества» (ежегодно).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2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ДОКУМЕНТЫ по военно-патриотическому </a:t>
            </a:r>
            <a:r>
              <a:rPr lang="ru-RU" sz="3200" b="1" dirty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оспитанию школы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/>
              <a:t>Раздел годового плана работы школы ;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/>
              <a:t>План воспитательной работы школы;</a:t>
            </a:r>
          </a:p>
          <a:p>
            <a:r>
              <a:rPr lang="ru-RU" sz="2800" b="1" dirty="0" smtClean="0"/>
              <a:t>-Планы проведения военно-спортивных игр, месячников (недель) патриотического работы, военно-спортивных праздников, работы кружков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31683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 военно-патриотического воспитания</a:t>
            </a:r>
          </a:p>
          <a:p>
            <a:r>
              <a:rPr lang="ru-RU" sz="2800" dirty="0" smtClean="0"/>
              <a:t>Формирование чувства патриотизма, любви к своему народу, его истории, культурных и исторических ценностей</a:t>
            </a:r>
          </a:p>
          <a:p>
            <a:r>
              <a:rPr lang="ru-RU" sz="2800" dirty="0" smtClean="0"/>
              <a:t>Формирование стремления к овладению военными знаниями, соответствующего уровня физической подготовки</a:t>
            </a:r>
          </a:p>
          <a:p>
            <a:r>
              <a:rPr lang="ru-RU" sz="2800" dirty="0" smtClean="0"/>
              <a:t>Повышение престижа военной службы, военная профессиональная ориентация молодёжи, формирование и развитие мотивации, направленной на подготовку к защите Украинского государства и службы в Вооружённых Силах Украины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01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Формы военно-патриотического воспитания</a:t>
            </a:r>
          </a:p>
          <a:p>
            <a:r>
              <a:rPr lang="ru-RU" sz="2800" dirty="0" smtClean="0"/>
              <a:t>Лекции, беседы, доклады на военно-патриотическую тематику</a:t>
            </a:r>
          </a:p>
          <a:p>
            <a:r>
              <a:rPr lang="ru-RU" sz="2800" dirty="0" smtClean="0"/>
              <a:t>Экскурсии в музеи воинских частей, учреждений и предприятий, высших военных учебных заведений</a:t>
            </a:r>
          </a:p>
          <a:p>
            <a:r>
              <a:rPr lang="ru-RU" sz="2800" dirty="0" smtClean="0"/>
              <a:t>Встречи с ветеранами войны труда и военной службы</a:t>
            </a:r>
          </a:p>
          <a:p>
            <a:r>
              <a:rPr lang="ru-RU" sz="2800" dirty="0" smtClean="0"/>
              <a:t>Походы по местам боевой и трудовой славы</a:t>
            </a:r>
          </a:p>
          <a:p>
            <a:r>
              <a:rPr lang="ru-RU" sz="2800" dirty="0" smtClean="0"/>
              <a:t>Поисковая работа, экскурсии и походы</a:t>
            </a:r>
          </a:p>
          <a:p>
            <a:r>
              <a:rPr lang="ru-RU" sz="2800" dirty="0" smtClean="0"/>
              <a:t>Участие в работе клубов и кружков военно-патриотического направления</a:t>
            </a:r>
          </a:p>
          <a:p>
            <a:r>
              <a:rPr lang="ru-RU" sz="2800" dirty="0" smtClean="0"/>
              <a:t>Месячники, конкурсы строя и песни и т.д.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8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106</TotalTime>
  <Words>754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Военно-патриотическое воспитание в школе Заместитель директора по воспитательной работе Попсуй Л.В.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Военно-патриотическое воспитание в школе</dc:title>
  <dc:creator>Школа</dc:creator>
  <cp:lastModifiedBy>Школа</cp:lastModifiedBy>
  <cp:revision>12</cp:revision>
  <dcterms:created xsi:type="dcterms:W3CDTF">2014-02-02T13:30:27Z</dcterms:created>
  <dcterms:modified xsi:type="dcterms:W3CDTF">2014-11-28T18:34:32Z</dcterms:modified>
</cp:coreProperties>
</file>